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8" r:id="rId2"/>
    <p:sldId id="531" r:id="rId3"/>
    <p:sldId id="532" r:id="rId4"/>
    <p:sldId id="305" r:id="rId5"/>
    <p:sldId id="306" r:id="rId6"/>
    <p:sldId id="310" r:id="rId7"/>
    <p:sldId id="315" r:id="rId8"/>
    <p:sldId id="316" r:id="rId9"/>
    <p:sldId id="329" r:id="rId10"/>
    <p:sldId id="320" r:id="rId11"/>
    <p:sldId id="321" r:id="rId12"/>
    <p:sldId id="323" r:id="rId13"/>
    <p:sldId id="324" r:id="rId14"/>
    <p:sldId id="326" r:id="rId15"/>
    <p:sldId id="318" r:id="rId16"/>
    <p:sldId id="33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877888" y="733425"/>
            <a:ext cx="4892675" cy="36703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© HANDSHAKE - Philippe MASINA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I-</a:t>
            </a:r>
            <a:fld id="{88B410AF-14E7-4D87-8C8E-6E377E0C2388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99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d’erreur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L’erreur est reportée à la couche précédente en fonction des poids</a:t>
            </a:r>
          </a:p>
          <a:p>
            <a:r>
              <a:rPr lang="fr-FR" dirty="0"/>
              <a:t>Plus le poids est important plus il est responsable de l’erreur</a:t>
            </a:r>
          </a:p>
        </p:txBody>
      </p:sp>
      <p:pic>
        <p:nvPicPr>
          <p:cNvPr id="4" name="Picture 6" descr="output_1_backprop (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3356992"/>
            <a:ext cx="500062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2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Changement du poids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Changement du poids</a:t>
            </a:r>
          </a:p>
          <a:p>
            <a:pPr lvl="1"/>
            <a:r>
              <a:rPr lang="fr-FR" dirty="0"/>
              <a:t>Algorithme RMS</a:t>
            </a:r>
          </a:p>
          <a:p>
            <a:pPr lvl="1"/>
            <a:r>
              <a:rPr lang="fr-FR" dirty="0" err="1"/>
              <a:t>dW</a:t>
            </a:r>
            <a:r>
              <a:rPr lang="fr-FR" dirty="0"/>
              <a:t> = </a:t>
            </a:r>
            <a:r>
              <a:rPr lang="fr-FR" dirty="0" err="1"/>
              <a:t>learningrate</a:t>
            </a:r>
            <a:r>
              <a:rPr lang="fr-FR" dirty="0"/>
              <a:t> * gradient(</a:t>
            </a:r>
            <a:r>
              <a:rPr lang="fr-FR" dirty="0" err="1"/>
              <a:t>loss</a:t>
            </a:r>
            <a:r>
              <a:rPr lang="fr-FR" dirty="0"/>
              <a:t>)</a:t>
            </a:r>
          </a:p>
        </p:txBody>
      </p:sp>
      <p:pic>
        <p:nvPicPr>
          <p:cNvPr id="7170" name="Picture 2" descr="https://miro.medium.com/max/1500/0*oqm7QVnI9-inFGC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3212977"/>
            <a:ext cx="6768752" cy="265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Learning rate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taux d’apprentissage résout le problème des minimums locaux</a:t>
            </a:r>
          </a:p>
          <a:p>
            <a:pPr lvl="1"/>
            <a:r>
              <a:rPr lang="fr-FR" dirty="0"/>
              <a:t>Entre 0.01 et 0.00001</a:t>
            </a:r>
          </a:p>
        </p:txBody>
      </p:sp>
      <p:pic>
        <p:nvPicPr>
          <p:cNvPr id="13314" name="Picture 2" descr="https://miro.medium.com/max/700/0*G8a4jCsMLJ7xNQ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283" y="1772817"/>
            <a:ext cx="3120281" cy="234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gradient desc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3501008"/>
            <a:ext cx="4577354" cy="21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76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descente du gradient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descente du gradient</a:t>
            </a:r>
          </a:p>
          <a:p>
            <a:pPr lvl="1"/>
            <a:r>
              <a:rPr lang="fr-FR" dirty="0"/>
              <a:t>Le changement de poids est alors effectué en remontant le réseau</a:t>
            </a:r>
          </a:p>
          <a:p>
            <a:pPr lvl="1"/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5" name="Picture 8" descr="nn-calcu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303" y="3284984"/>
            <a:ext cx="3752373" cy="303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iro.medium.com/max/2870/1*r_-1TKp8ylzWRl_ybjEhw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2" y="4440829"/>
            <a:ext cx="4125888" cy="7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58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pic>
        <p:nvPicPr>
          <p:cNvPr id="4098" name="Picture 2" descr="https://dpzbhybb2pdcj.cloudfront.net/allaire/Figures/01fig0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41" y="1772816"/>
            <a:ext cx="4608512" cy="365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929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 Complexes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peuvent être complexes</a:t>
            </a:r>
          </a:p>
        </p:txBody>
      </p:sp>
      <p:pic>
        <p:nvPicPr>
          <p:cNvPr id="4" name="Picture 16" descr="Résultat de recherche d'images pour &quot;multi layer perceptron inference animated gif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916833"/>
            <a:ext cx="5273934" cy="44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4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neuronaux sont </a:t>
            </a:r>
            <a:r>
              <a:rPr lang="fr-FR"/>
              <a:t>des modèles asymétriques</a:t>
            </a:r>
            <a:endParaRPr lang="fr-FR" dirty="0"/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1946835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Les réseaux de neurones</a:t>
            </a: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 vs DL</a:t>
            </a:r>
          </a:p>
        </p:txBody>
      </p:sp>
      <p:pic>
        <p:nvPicPr>
          <p:cNvPr id="1026" name="Picture 2" descr="RÃ©sultat de recherche d'images pour &quot;ia vs machine learning vs deep learn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82" y="1556792"/>
            <a:ext cx="704078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Neurone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 biologie un neurone est une cellule </a:t>
            </a:r>
            <a:r>
              <a:rPr lang="fr-FR" dirty="0" err="1"/>
              <a:t>connectéz</a:t>
            </a:r>
            <a:r>
              <a:rPr lang="fr-FR" dirty="0"/>
              <a:t> à d’autre neurones qui a la faculté de laisser passer ou non un courant électrique</a:t>
            </a:r>
          </a:p>
          <a:p>
            <a:pPr lvl="1"/>
            <a:r>
              <a:rPr lang="fr-FR" dirty="0"/>
              <a:t>Sa modélisation mathématique est appelée perceptron</a:t>
            </a:r>
          </a:p>
          <a:p>
            <a:endParaRPr lang="fr-FR" dirty="0"/>
          </a:p>
        </p:txBody>
      </p:sp>
      <p:pic>
        <p:nvPicPr>
          <p:cNvPr id="6146" name="Picture 2" descr="RÃ©sultat de recherche d'images pour &quot;neuron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356992"/>
            <a:ext cx="5184576" cy="29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1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Perceptron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 neurone possède plusieurs entrées (ix), une sortie (o), un seuil et une fonction d’activation (f)</a:t>
            </a:r>
          </a:p>
          <a:p>
            <a:r>
              <a:rPr lang="fr-FR" dirty="0"/>
              <a:t>Chaque entrée possède un poids (</a:t>
            </a:r>
            <a:r>
              <a:rPr lang="fr-FR" dirty="0" err="1"/>
              <a:t>Wx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1026" name="Picture 2" descr="Schéma d'un perceptron à n entrée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74" y="2719205"/>
            <a:ext cx="5640561" cy="399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9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fonctions d’activation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Elles permettent de déterminer si le signal passe ou non</a:t>
            </a:r>
          </a:p>
          <a:p>
            <a:pPr lvl="1"/>
            <a:r>
              <a:rPr lang="fr-FR" sz="2000" dirty="0"/>
              <a:t>Relu (</a:t>
            </a:r>
            <a:r>
              <a:rPr lang="fr-FR" sz="2000" dirty="0" err="1"/>
              <a:t>Rectified</a:t>
            </a:r>
            <a:r>
              <a:rPr lang="fr-FR" sz="2000" dirty="0"/>
              <a:t> Liner Unit), </a:t>
            </a:r>
            <a:r>
              <a:rPr lang="fr-FR" sz="2000" dirty="0" err="1"/>
              <a:t>LeakyRelu</a:t>
            </a:r>
            <a:endParaRPr lang="fr-FR" sz="2000" dirty="0"/>
          </a:p>
          <a:p>
            <a:pPr lvl="1"/>
            <a:r>
              <a:rPr lang="fr-FR" sz="2000" dirty="0" err="1"/>
              <a:t>Sigmoid</a:t>
            </a:r>
            <a:r>
              <a:rPr lang="fr-FR" sz="2000" dirty="0"/>
              <a:t>, Hard </a:t>
            </a:r>
            <a:r>
              <a:rPr lang="fr-FR" sz="2000" dirty="0" err="1"/>
              <a:t>Sigmoid</a:t>
            </a:r>
            <a:r>
              <a:rPr lang="fr-FR" sz="2000" dirty="0"/>
              <a:t>, </a:t>
            </a:r>
            <a:r>
              <a:rPr lang="fr-FR" sz="2000" dirty="0" err="1"/>
              <a:t>Tanh</a:t>
            </a:r>
            <a:endParaRPr lang="fr-FR" sz="2000" dirty="0"/>
          </a:p>
          <a:p>
            <a:pPr lvl="1"/>
            <a:endParaRPr lang="fr-FR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5" y="2780928"/>
            <a:ext cx="6329113" cy="32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1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MLP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 Layer Perceptron</a:t>
            </a:r>
          </a:p>
          <a:p>
            <a:pPr lvl="1"/>
            <a:r>
              <a:rPr lang="fr-FR" dirty="0"/>
              <a:t>Les perceptrons sont mis dans un graphe acyclique</a:t>
            </a:r>
          </a:p>
        </p:txBody>
      </p:sp>
      <p:pic>
        <p:nvPicPr>
          <p:cNvPr id="4" name="Picture 12" descr="Résultat de recherche d'images pour &quot;mlp inferenc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2852937"/>
            <a:ext cx="4804506" cy="316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93503B-2ED5-4061-88B8-420B4BF6AFFF}"/>
              </a:ext>
            </a:extLst>
          </p:cNvPr>
          <p:cNvSpPr txBox="1"/>
          <p:nvPr/>
        </p:nvSpPr>
        <p:spPr>
          <a:xfrm>
            <a:off x="2567608" y="3356992"/>
            <a:ext cx="641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1 4 7</a:t>
            </a:r>
          </a:p>
          <a:p>
            <a:endParaRPr lang="fr-FR" dirty="0"/>
          </a:p>
          <a:p>
            <a:r>
              <a:rPr lang="fr-FR" dirty="0"/>
              <a:t>2 5 8</a:t>
            </a:r>
          </a:p>
          <a:p>
            <a:endParaRPr lang="fr-FR" dirty="0"/>
          </a:p>
          <a:p>
            <a:r>
              <a:rPr lang="fr-FR" dirty="0"/>
              <a:t>3 6 9</a:t>
            </a:r>
          </a:p>
        </p:txBody>
      </p:sp>
    </p:spTree>
    <p:extLst>
      <p:ext uri="{BB962C8B-B14F-4D97-AF65-F5344CB8AC3E}">
        <p14:creationId xmlns:p14="http://schemas.microsoft.com/office/powerpoint/2010/main" val="199486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2x2x2</a:t>
            </a:r>
          </a:p>
        </p:txBody>
      </p:sp>
      <p:pic>
        <p:nvPicPr>
          <p:cNvPr id="4" name="Picture 2" descr="neural_network (7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700809"/>
            <a:ext cx="41529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76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Backpropagation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réseaux de neurones sont souvent supervisé</a:t>
            </a:r>
          </a:p>
          <a:p>
            <a:pPr lvl="1"/>
            <a:r>
              <a:rPr lang="fr-FR" dirty="0"/>
              <a:t>Présence d’un feedback pour indiquer si le calcul est bon</a:t>
            </a:r>
          </a:p>
          <a:p>
            <a:r>
              <a:rPr lang="fr-FR" dirty="0"/>
              <a:t>Si le feedback est bon, le neurone se fige un peu plus</a:t>
            </a:r>
          </a:p>
          <a:p>
            <a:r>
              <a:rPr lang="fr-FR" dirty="0"/>
              <a:t>Sinon, le seuil et les poids changent un peu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31562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20511</TotalTime>
  <Words>282</Words>
  <Application>Microsoft Office PowerPoint</Application>
  <PresentationFormat>Grand écran</PresentationFormat>
  <Paragraphs>58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ML vs DL</vt:lpstr>
      <vt:lpstr>Neurone</vt:lpstr>
      <vt:lpstr>Perceptron</vt:lpstr>
      <vt:lpstr>Les fonctions d’activation</vt:lpstr>
      <vt:lpstr>MLP</vt:lpstr>
      <vt:lpstr>Exemple 2x2x2</vt:lpstr>
      <vt:lpstr>Backpropagation</vt:lpstr>
      <vt:lpstr>Gradient d’erreur</vt:lpstr>
      <vt:lpstr>Changement du poids</vt:lpstr>
      <vt:lpstr>Learning rate</vt:lpstr>
      <vt:lpstr>La descente du gradient</vt:lpstr>
      <vt:lpstr>Backpropagation</vt:lpstr>
      <vt:lpstr>MLP Complexes</vt:lpstr>
      <vt:lpstr>Asymétrie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198</cp:revision>
  <dcterms:created xsi:type="dcterms:W3CDTF">2022-01-03T13:45:22Z</dcterms:created>
  <dcterms:modified xsi:type="dcterms:W3CDTF">2023-12-13T23:01:50Z</dcterms:modified>
</cp:coreProperties>
</file>